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3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46708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03641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38967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58709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150390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56807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17259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634532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7493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42990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1630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87730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74071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80903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18307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24638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38343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84C34-5389-448A-B084-CD483775F998}" type="datetimeFigureOut">
              <a:rPr lang="uk-UA" smtClean="0"/>
              <a:t>31.12.2023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0BA2D-F745-4677-855C-B4185AD1835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130805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10286" y="377371"/>
            <a:ext cx="406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 smtClean="0"/>
              <a:t>НАЦІОНАЛЬНИЙ УНІВЕРСИТЕТ </a:t>
            </a:r>
          </a:p>
          <a:p>
            <a:r>
              <a:rPr lang="uk-UA" sz="2000" dirty="0" smtClean="0"/>
              <a:t>« </a:t>
            </a:r>
            <a:r>
              <a:rPr lang="uk-UA" sz="2000" dirty="0" smtClean="0">
                <a:solidFill>
                  <a:schemeClr val="tx2"/>
                </a:solidFill>
              </a:rPr>
              <a:t>ЧЕРНІГІВСЬКА ПОЛІТЕХНІКА </a:t>
            </a:r>
            <a:r>
              <a:rPr lang="uk-UA" sz="2000" dirty="0" smtClean="0"/>
              <a:t>»</a:t>
            </a:r>
            <a:endParaRPr lang="uk-UA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8222343" y="1204685"/>
            <a:ext cx="34398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ННІ бізнесу природокористування і </a:t>
            </a:r>
            <a:r>
              <a:rPr lang="uk-UA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теризму</a:t>
            </a:r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аграрних технологій та лісового господарства</a:t>
            </a:r>
            <a:endParaRPr lang="uk-U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22343" y="2989943"/>
            <a:ext cx="362131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Підгодував студент 1 – курсу </a:t>
            </a:r>
          </a:p>
          <a:p>
            <a:r>
              <a:rPr lang="uk-UA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</a:t>
            </a:r>
            <a:r>
              <a:rPr lang="uk-UA" sz="20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рупи МЛСп-201</a:t>
            </a:r>
          </a:p>
          <a:p>
            <a:r>
              <a:rPr lang="uk-UA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Солодкий С. М. </a:t>
            </a:r>
          </a:p>
          <a:p>
            <a:r>
              <a:rPr lang="uk-UA" sz="2000" i="1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uk-UA" sz="2000" i="1" dirty="0" smtClean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пеціальність</a:t>
            </a:r>
            <a:r>
              <a:rPr lang="uk-UA" sz="2000" dirty="0" smtClean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205 Лісове господарство</a:t>
            </a:r>
            <a:endParaRPr lang="uk-U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222343" y="4740587"/>
            <a:ext cx="3069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 дисципліни « Екологічні стилі ландшафти »</a:t>
            </a:r>
            <a:endParaRPr lang="uk-U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75657" y="377371"/>
            <a:ext cx="5950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Тема: </a:t>
            </a:r>
            <a:r>
              <a:rPr lang="uk-UA" sz="2000" dirty="0" smtClean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Раціональне ведення лісового господарства орієнтованого на </a:t>
            </a:r>
            <a:r>
              <a:rPr lang="uk-UA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збереження та відтворення природних ландшафтів</a:t>
            </a:r>
            <a:endParaRPr lang="uk-UA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0701"/>
            <a:ext cx="8097157" cy="555729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100457" y="6171902"/>
            <a:ext cx="32185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Практична робота № 4</a:t>
            </a:r>
            <a:endParaRPr lang="uk-UA" sz="240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839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0" y="0"/>
            <a:ext cx="5196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>
                <a:solidFill>
                  <a:srgbClr val="FF0000"/>
                </a:solidFill>
              </a:rPr>
              <a:t>Регіональний  ландшафтний парк </a:t>
            </a:r>
            <a:endParaRPr lang="uk-U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9409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39428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5" name="TextBox 4"/>
          <p:cNvSpPr txBox="1"/>
          <p:nvPr/>
        </p:nvSpPr>
        <p:spPr>
          <a:xfrm>
            <a:off x="870857" y="232229"/>
            <a:ext cx="3526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Заповідний        урочищ</a:t>
            </a:r>
            <a:endParaRPr lang="uk-UA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1058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261256" y="1554162"/>
            <a:ext cx="30236120" cy="14522819"/>
          </a:xfrm>
        </p:spPr>
        <p:txBody>
          <a:bodyPr/>
          <a:lstStyle/>
          <a:p>
            <a:endParaRPr lang="uk-UA" dirty="0"/>
          </a:p>
        </p:txBody>
      </p:sp>
      <p:pic>
        <p:nvPicPr>
          <p:cNvPr id="1026" name="Picture 2" descr="Дендрологічні парки України – Україн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5682" y="0"/>
            <a:ext cx="1219608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312920" y="116403"/>
            <a:ext cx="38358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Дендрологічний парк </a:t>
            </a:r>
            <a:endParaRPr lang="uk-UA" sz="2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86472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uk-UA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3265714" y="0"/>
            <a:ext cx="6952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</a:t>
            </a:r>
            <a:r>
              <a:rPr lang="uk-UA" sz="2400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арк-пам’ятник </a:t>
            </a:r>
            <a:r>
              <a:rPr lang="uk-UA" sz="2400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садово-паркового мистецтва </a:t>
            </a:r>
            <a:endParaRPr lang="uk-UA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35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348342"/>
            <a:ext cx="12192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2) Виділення, створення і збереження об’єктів цінного генетичного фонду лісових порід (генетичних резерватів, плюсових </a:t>
            </a:r>
            <a:r>
              <a:rPr lang="uk-UA" sz="24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деревостанів</a:t>
            </a:r>
            <a:r>
              <a:rPr lang="uk-UA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дерев, колекційних лісових ділянок, </a:t>
            </a:r>
            <a:r>
              <a:rPr lang="uk-UA" sz="24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лісонасінних</a:t>
            </a:r>
            <a:r>
              <a:rPr lang="uk-UA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ділянок і плантацій, дослідних та випробних культур тощо);</a:t>
            </a:r>
            <a:endParaRPr lang="uk-U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9727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20114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6" name="TextBox 5"/>
          <p:cNvSpPr txBox="1"/>
          <p:nvPr/>
        </p:nvSpPr>
        <p:spPr>
          <a:xfrm>
            <a:off x="3657602" y="0"/>
            <a:ext cx="3773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 err="1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Лісонасіннева</a:t>
            </a:r>
            <a:r>
              <a:rPr lang="uk-UA" sz="2800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база </a:t>
            </a:r>
            <a:endParaRPr lang="uk-UA" sz="2800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8098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859" cy="354208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859" cy="354208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Объект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TextBox 7"/>
          <p:cNvSpPr txBox="1"/>
          <p:nvPr/>
        </p:nvSpPr>
        <p:spPr>
          <a:xfrm>
            <a:off x="5520658" y="0"/>
            <a:ext cx="4895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Лсонасінневі</a:t>
            </a:r>
            <a:r>
              <a:rPr lang="uk-UA" sz="2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плантації  сосни</a:t>
            </a:r>
            <a:endParaRPr lang="uk-UA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0805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203200" y="209620"/>
            <a:ext cx="119888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3) </a:t>
            </a:r>
            <a:r>
              <a:rPr lang="ru-RU" sz="32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недопущення</a:t>
            </a:r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генетичного</a:t>
            </a:r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забруднення</a:t>
            </a:r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генофондів</a:t>
            </a:r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аборигенних</a:t>
            </a:r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порід</a:t>
            </a:r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та </a:t>
            </a:r>
            <a:r>
              <a:rPr lang="ru-RU" sz="32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інвазій</a:t>
            </a:r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інтродукованих</a:t>
            </a:r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видів</a:t>
            </a:r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у </a:t>
            </a:r>
            <a:r>
              <a:rPr lang="ru-RU" sz="32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природні</a:t>
            </a:r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екосистеми</a:t>
            </a:r>
            <a:r>
              <a:rPr lang="ru-RU" sz="32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ru-RU" sz="3200" b="1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Інвазійні деревні породи – чужорідні види дерев, які в певних </a:t>
            </a:r>
            <a:r>
              <a:rPr lang="uk-UA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лісорослинних</a:t>
            </a:r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умовах можуть витісняти з насаджень господарсько-цінні місцеві види.</a:t>
            </a:r>
          </a:p>
        </p:txBody>
      </p:sp>
    </p:spTree>
    <p:extLst>
      <p:ext uri="{BB962C8B-B14F-4D97-AF65-F5344CB8AC3E}">
        <p14:creationId xmlns:p14="http://schemas.microsoft.com/office/powerpoint/2010/main" val="17125287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91885" y="166078"/>
            <a:ext cx="11509829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4) </a:t>
            </a:r>
            <a:r>
              <a:rPr lang="ru-RU" sz="24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застосування</a:t>
            </a:r>
            <a:r>
              <a:rPr lang="ru-RU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екологічно</a:t>
            </a:r>
            <a:r>
              <a:rPr lang="ru-RU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орієнтованих</a:t>
            </a:r>
            <a:r>
              <a:rPr lang="ru-RU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способів</a:t>
            </a:r>
            <a:r>
              <a:rPr lang="ru-RU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відтворення</a:t>
            </a:r>
            <a:r>
              <a:rPr lang="ru-RU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лісів</a:t>
            </a:r>
            <a:r>
              <a:rPr lang="ru-RU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та </a:t>
            </a:r>
            <a:r>
              <a:rPr lang="ru-RU" sz="24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використання</a:t>
            </a:r>
            <a:r>
              <a:rPr lang="ru-RU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лісових</a:t>
            </a:r>
            <a:r>
              <a:rPr lang="ru-RU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ресурсів</a:t>
            </a:r>
            <a:r>
              <a:rPr lang="ru-RU" sz="24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ru-RU" sz="2400" b="1" i="0" dirty="0" smtClean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Основний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потенціал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майбутнього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видового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рослинного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біорізноманіття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закладається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проектом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лісових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культур.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Під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час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проведення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лісовпорядкування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проектування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лісовідновлення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лісорозведення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головних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порід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проводиться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господарсько-цінними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деревними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породами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згідно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чинних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нормативних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документів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відповідно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до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типів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лісу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лісорослинних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зон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Впровадження нових технологій рубок та розробка нових схем відтворення лісів, орієнтованих на природне поновлення </a:t>
            </a:r>
            <a:r>
              <a:rPr lang="uk-UA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деревостанів</a:t>
            </a:r>
            <a:r>
              <a:rPr lang="uk-U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а також сприяння поновленню корінних порід, — це сучасні загальноєвропейські вимоги до лісогосподарської практики. В цьому питанні ключову роль повинна зіграти лісова наука</a:t>
            </a:r>
            <a:r>
              <a:rPr lang="uk-UA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uk-U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2299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032343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49143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5" name="TextBox 4"/>
          <p:cNvSpPr txBox="1"/>
          <p:nvPr/>
        </p:nvSpPr>
        <p:spPr>
          <a:xfrm>
            <a:off x="4136571" y="0"/>
            <a:ext cx="4165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3200" dirty="0" smtClean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Лісові культури посадка </a:t>
            </a:r>
            <a:endParaRPr lang="uk-UA" sz="3200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093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pPr algn="just"/>
            <a:r>
              <a:rPr lang="ru-RU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збереження</a:t>
            </a: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біорізноманіття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лісах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здійснюється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їх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2000" b="1" i="1" dirty="0" err="1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власниками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та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постійними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i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лісокористувачами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генетичному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видовому,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популяційному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екосистемному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рівнях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шляхом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uk-U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7949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000" b="1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5) забезпечення охорони рідкісних і таких, що перебувають під загрозою зникнення, видів тваринного і рослинного світу, рослинних угруповань, пралісів, інших цінних природних комплексів відповідно до природоохоронного законодавства.</a:t>
            </a:r>
          </a:p>
          <a:p>
            <a:endParaRPr lang="uk-UA" sz="2000" b="1" dirty="0" smtClean="0">
              <a:solidFill>
                <a:srgbClr val="222222"/>
              </a:solidFill>
              <a:latin typeface="Open Sans"/>
            </a:endParaRPr>
          </a:p>
          <a:p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процесі виконання </a:t>
            </a:r>
            <a:r>
              <a:rPr lang="uk-UA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лісотаксаційних</a:t>
            </a:r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робіт, керуючись положеннями Червоної книги України та Зеленої книги України, наказом </a:t>
            </a:r>
            <a:r>
              <a:rPr lang="uk-UA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Мінприроди</a:t>
            </a:r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від 16.10.2009 № 545 «Про затвердження переліку рідкісних і таких, що перебувають під загрозою зникнення та типових природних рослинних угрупувань, які підлягають охороні і занесені до Зеленої книги України», виявлення типових та унікальних природних комплексів, місць зростання та оселення рідкісних, та таких, що перебувають під загрозою зникнення видів тваринного і рослинного світу і підлягають заповіданню, відбувається на основі натурного огляду лісових ділянок, попередньої інформації лісогосподарських підприємств, даних територіальних органів </a:t>
            </a:r>
            <a:r>
              <a:rPr lang="uk-UA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Мінприроди</a:t>
            </a:r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громадських організацій екологічного напрямку та інших джерел.</a:t>
            </a:r>
          </a:p>
          <a:p>
            <a:endParaRPr lang="uk-UA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Спеціальні </a:t>
            </a:r>
            <a:r>
              <a:rPr lang="uk-UA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обстежувальні</a:t>
            </a:r>
            <a: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роботи з виявлення типових та унікальних природних комплексів, місць зростання та оселення рідкісних та таких, що перебувають під загрозою зникнення видів тваринного і рослинного світу і підлягають заповіданню, вимагають окремої методики проведення, відповідних витрат часу та коштів, і мають проводитись окремо або в процесі таксації, як правило, із залученням спеціалістів-біологів.</a:t>
            </a:r>
          </a:p>
        </p:txBody>
      </p:sp>
    </p:spTree>
    <p:extLst>
      <p:ext uri="{BB962C8B-B14F-4D97-AF65-F5344CB8AC3E}">
        <p14:creationId xmlns:p14="http://schemas.microsoft.com/office/powerpoint/2010/main" val="4236603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575" y="1858963"/>
            <a:ext cx="24767148" cy="6250733"/>
          </a:xfrm>
          <a:prstGeom prst="rect">
            <a:avLst/>
          </a:prstGeom>
        </p:spPr>
      </p:pic>
      <p:pic>
        <p:nvPicPr>
          <p:cNvPr id="2050" name="Picture 2" descr="Гриф чорний (Aegypius monachus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21920" y="145602"/>
            <a:ext cx="2499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Чорний гриф</a:t>
            </a:r>
            <a:endParaRPr lang="uk-UA" sz="2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4901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ерма плямистих оленів - єдина в Україні | Екскурсії по Закарпаттю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020456" y="145143"/>
            <a:ext cx="2191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>
                <a:solidFill>
                  <a:schemeClr val="bg1"/>
                </a:solidFill>
              </a:rPr>
              <a:t>Плямистий олень</a:t>
            </a:r>
            <a:endParaRPr lang="uk-U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208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16114" y="348343"/>
            <a:ext cx="12075886" cy="643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800" b="0" i="0" dirty="0" smtClean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Висновок </a:t>
            </a:r>
          </a:p>
          <a:p>
            <a:pPr algn="just"/>
            <a:endParaRPr lang="uk-UA" sz="2800" dirty="0" smtClean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uk-UA" sz="2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Потребує удосконалення нормативно-правова база в сфері охорони навколишнього природного середовища та лісогосподарської діяльності, в </a:t>
            </a:r>
            <a:r>
              <a:rPr lang="uk-UA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т.ч</a:t>
            </a:r>
            <a:r>
              <a:rPr lang="uk-UA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щодо проведення лісовпорядкування, в частині виявлення, охорони і збереження біологічного різноманіття.</a:t>
            </a:r>
          </a:p>
          <a:p>
            <a:endParaRPr lang="uk-UA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2000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Лісовпорядкуванням </a:t>
            </a:r>
            <a:r>
              <a:rPr lang="uk-UA" sz="2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значній мірі враховуються вимоги і рекомендації нормативно-правових актів щодо </a:t>
            </a:r>
            <a:r>
              <a:rPr lang="uk-UA" sz="2000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біорізноманіття</a:t>
            </a:r>
            <a:r>
              <a:rPr lang="uk-UA" sz="2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Виявлені з різних джерел, в </a:t>
            </a:r>
            <a:r>
              <a:rPr lang="uk-UA" sz="2000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т.ч</a:t>
            </a:r>
            <a:r>
              <a:rPr lang="uk-UA" sz="2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за даними натурного обстеження, місця розміщення рідкісних і таких, що знаходяться під загрозою зникнення, представників рослинного і тваринного світу, фіксуються та заносяться в таксаційну базу даних, а за наявності достатніх підстав такі ділянки виключаються з рубок головного користування</a:t>
            </a:r>
            <a:r>
              <a:rPr lang="uk-UA" sz="2000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uk-UA" sz="20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uk-UA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uk-UA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цього слід проводити спеціальні </a:t>
            </a:r>
            <a:r>
              <a:rPr lang="uk-UA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обстежувальні</a:t>
            </a:r>
            <a:r>
              <a:rPr lang="uk-UA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роботи, які потребуватимуть складання окремої методики, відповідних витрат часу та коштів, хоча можуть проводитися як окремо, так і в процесі таксації, з залученням спеціалістів-біологів та переглядом вартості лісовпорядних робіт.</a:t>
            </a: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r>
              <a:rPr lang="uk-UA" dirty="0" smtClean="0"/>
              <a:t/>
            </a:r>
            <a:br>
              <a:rPr lang="uk-UA" dirty="0" smtClean="0"/>
            </a:br>
            <a:endParaRPr lang="uk-UA" b="0" i="0" dirty="0">
              <a:solidFill>
                <a:srgbClr val="222222"/>
              </a:solidFill>
              <a:effectLst/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95410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" y="391886"/>
            <a:ext cx="1219199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arenR"/>
            </a:pP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створення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оголошення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 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установленому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законом порядку на 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найбільш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цінних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лісових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ділянках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територій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та 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об’єктів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природно-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заповідного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фонду, 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розвитку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екологічної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0" i="0" dirty="0" err="1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мережі</a:t>
            </a:r>
            <a:r>
              <a:rPr lang="ru-RU" sz="2800" b="0" i="0" dirty="0" smtClean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342900" indent="-342900">
              <a:buAutoNum type="arabicParenR"/>
            </a:pPr>
            <a:endParaRPr lang="ru-RU" sz="2000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arenR"/>
            </a:pPr>
            <a:endParaRPr lang="ru-RU" dirty="0" smtClean="0">
              <a:solidFill>
                <a:srgbClr val="222222"/>
              </a:solidFill>
              <a:latin typeface="Open Sans"/>
            </a:endParaRPr>
          </a:p>
          <a:p>
            <a:pPr marL="342900" indent="-342900">
              <a:buAutoNum type="arabicParenR"/>
            </a:pP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753401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859" cy="354208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1600" y="1944507"/>
            <a:ext cx="3802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Природний заповідник</a:t>
            </a:r>
            <a:endParaRPr lang="uk-UA" sz="28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9908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uk-UA" dirty="0" smtClean="0"/>
              <a:t/>
            </a:r>
            <a:br>
              <a:rPr lang="uk-UA" dirty="0" smtClean="0"/>
            </a:br>
            <a:r>
              <a:rPr lang="uk-UA" dirty="0" smtClean="0"/>
              <a:t/>
            </a:r>
            <a:br>
              <a:rPr lang="uk-UA" dirty="0" smtClean="0"/>
            </a:br>
            <a:r>
              <a:rPr lang="uk-UA" dirty="0"/>
              <a:t/>
            </a:r>
            <a:br>
              <a:rPr lang="uk-UA" dirty="0"/>
            </a:br>
            <a:r>
              <a:rPr lang="uk-UA" dirty="0" smtClean="0"/>
              <a:t/>
            </a:r>
            <a:br>
              <a:rPr lang="uk-UA" dirty="0" smtClean="0"/>
            </a:br>
            <a:r>
              <a:rPr lang="uk-UA" dirty="0" smtClean="0"/>
              <a:t/>
            </a:r>
            <a:br>
              <a:rPr lang="uk-UA" dirty="0" smtClean="0"/>
            </a:br>
            <a:r>
              <a:rPr lang="uk-UA" dirty="0"/>
              <a:t/>
            </a:r>
            <a:br>
              <a:rPr lang="uk-UA" dirty="0"/>
            </a:br>
            <a:r>
              <a:rPr lang="uk-UA" dirty="0" smtClean="0"/>
              <a:t/>
            </a:r>
            <a:br>
              <a:rPr lang="uk-UA" dirty="0" smtClean="0"/>
            </a:br>
            <a:endParaRPr lang="uk-UA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172" y="333827"/>
            <a:ext cx="40204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Природоохоронні Установи</a:t>
            </a:r>
            <a:endParaRPr lang="uk-UA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616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362857"/>
            <a:ext cx="12192000" cy="7424058"/>
          </a:xfrm>
        </p:spPr>
        <p:txBody>
          <a:bodyPr>
            <a:normAutofit/>
          </a:bodyPr>
          <a:lstStyle/>
          <a:p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uk-UA" sz="28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0628" y="957943"/>
            <a:ext cx="48618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Національний природній парк</a:t>
            </a:r>
            <a:endParaRPr lang="uk-UA" sz="2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17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86035"/>
            <a:ext cx="46329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Господарський Парк в ПАР </a:t>
            </a:r>
            <a:endParaRPr lang="uk-UA" sz="32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0791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712107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5" name="TextBox 4"/>
          <p:cNvSpPr txBox="1"/>
          <p:nvPr/>
        </p:nvSpPr>
        <p:spPr>
          <a:xfrm>
            <a:off x="319315" y="551542"/>
            <a:ext cx="38116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Гідрологічний заказник</a:t>
            </a:r>
          </a:p>
        </p:txBody>
      </p:sp>
    </p:spTree>
    <p:extLst>
      <p:ext uri="{BB962C8B-B14F-4D97-AF65-F5344CB8AC3E}">
        <p14:creationId xmlns:p14="http://schemas.microsoft.com/office/powerpoint/2010/main" val="18472625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859" cy="354208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Объект 2"/>
          <p:cNvSpPr>
            <a:spLocks noGrp="1"/>
          </p:cNvSpPr>
          <p:nvPr>
            <p:ph type="title"/>
          </p:nvPr>
        </p:nvSpPr>
        <p:spPr>
          <a:xfrm>
            <a:off x="0" y="-101600"/>
            <a:ext cx="12192000" cy="6959600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7" name="TextBox 6"/>
          <p:cNvSpPr txBox="1"/>
          <p:nvPr/>
        </p:nvSpPr>
        <p:spPr>
          <a:xfrm>
            <a:off x="0" y="116114"/>
            <a:ext cx="32366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Пам’ятник природи </a:t>
            </a:r>
            <a:endParaRPr lang="uk-UA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010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Контур</Template>
  <TotalTime>240</TotalTime>
  <Words>630</Words>
  <Application>Microsoft Office PowerPoint</Application>
  <PresentationFormat>Широкоэкранный</PresentationFormat>
  <Paragraphs>54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9" baseType="lpstr">
      <vt:lpstr>Arial</vt:lpstr>
      <vt:lpstr>Open Sans</vt:lpstr>
      <vt:lpstr>Times New Roman</vt:lpstr>
      <vt:lpstr>Trebuchet MS</vt:lpstr>
      <vt:lpstr>Tw Cen MT</vt:lpstr>
      <vt:lpstr>Контур</vt:lpstr>
      <vt:lpstr>Презентация PowerPoint</vt:lpstr>
      <vt:lpstr>збереження біорізноманіття в лісах здійснюється їх власниками та постійними лісокористувачами на генетичному, видовому, популяційному та екосистемному рівнях шляхом: </vt:lpstr>
      <vt:lpstr>Презентация PowerPoint</vt:lpstr>
      <vt:lpstr>Презентация PowerPoint</vt:lpstr>
      <vt:lpstr>       </vt:lpstr>
      <vt:lpstr>          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Solodkyi Serhii</dc:creator>
  <cp:lastModifiedBy>1</cp:lastModifiedBy>
  <cp:revision>26</cp:revision>
  <dcterms:created xsi:type="dcterms:W3CDTF">2021-05-07T16:38:21Z</dcterms:created>
  <dcterms:modified xsi:type="dcterms:W3CDTF">2023-12-31T09:50:08Z</dcterms:modified>
</cp:coreProperties>
</file>

<file path=docProps/thumbnail.jpeg>
</file>